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dec Pro Bold" charset="1" panose="000006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Academy" charset="1" panose="00000000000000000000"/>
      <p:regular r:id="rId20"/>
    </p:embeddedFont>
    <p:embeddedFont>
      <p:font typeface="Big Shoulders Display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jpeg" Type="http://schemas.openxmlformats.org/officeDocument/2006/relationships/image"/><Relationship Id="rId5" Target="../media/VAGX8PurJsA.mp4" Type="http://schemas.openxmlformats.org/officeDocument/2006/relationships/video"/><Relationship Id="rId6" Target="../media/VAGX8PurJsA.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379971" y="3579100"/>
            <a:ext cx="6854881" cy="6985866"/>
          </a:xfrm>
          <a:custGeom>
            <a:avLst/>
            <a:gdLst/>
            <a:ahLst/>
            <a:cxnLst/>
            <a:rect r="r" b="b" t="t" l="l"/>
            <a:pathLst>
              <a:path h="6985866" w="6854881">
                <a:moveTo>
                  <a:pt x="0" y="0"/>
                </a:moveTo>
                <a:lnTo>
                  <a:pt x="6854881" y="0"/>
                </a:lnTo>
                <a:lnTo>
                  <a:pt x="6854881" y="6985866"/>
                </a:lnTo>
                <a:lnTo>
                  <a:pt x="0" y="6985866"/>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539084" y="4960743"/>
            <a:ext cx="8574187" cy="3108143"/>
          </a:xfrm>
          <a:custGeom>
            <a:avLst/>
            <a:gdLst/>
            <a:ahLst/>
            <a:cxnLst/>
            <a:rect r="r" b="b" t="t" l="l"/>
            <a:pathLst>
              <a:path h="3108143" w="8574187">
                <a:moveTo>
                  <a:pt x="0" y="0"/>
                </a:moveTo>
                <a:lnTo>
                  <a:pt x="8574187" y="0"/>
                </a:lnTo>
                <a:lnTo>
                  <a:pt x="8574187" y="3108142"/>
                </a:lnTo>
                <a:lnTo>
                  <a:pt x="0" y="3108142"/>
                </a:lnTo>
                <a:lnTo>
                  <a:pt x="0" y="0"/>
                </a:lnTo>
                <a:close/>
              </a:path>
            </a:pathLst>
          </a:custGeom>
          <a:blipFill>
            <a:blip r:embed="rId4"/>
            <a:stretch>
              <a:fillRect l="0" t="0" r="0" b="0"/>
            </a:stretch>
          </a:blipFill>
        </p:spPr>
      </p:sp>
      <p:sp>
        <p:nvSpPr>
          <p:cNvPr name="Freeform 5" id="5"/>
          <p:cNvSpPr/>
          <p:nvPr/>
        </p:nvSpPr>
        <p:spPr>
          <a:xfrm flipH="false" flipV="false" rot="0">
            <a:off x="6684460" y="2953417"/>
            <a:ext cx="4264957" cy="2976064"/>
          </a:xfrm>
          <a:custGeom>
            <a:avLst/>
            <a:gdLst/>
            <a:ahLst/>
            <a:cxnLst/>
            <a:rect r="r" b="b" t="t" l="l"/>
            <a:pathLst>
              <a:path h="2976064" w="4264957">
                <a:moveTo>
                  <a:pt x="0" y="0"/>
                </a:moveTo>
                <a:lnTo>
                  <a:pt x="4264957" y="0"/>
                </a:lnTo>
                <a:lnTo>
                  <a:pt x="4264957" y="2976064"/>
                </a:lnTo>
                <a:lnTo>
                  <a:pt x="0" y="2976064"/>
                </a:lnTo>
                <a:lnTo>
                  <a:pt x="0" y="0"/>
                </a:lnTo>
                <a:close/>
              </a:path>
            </a:pathLst>
          </a:custGeom>
          <a:blipFill>
            <a:blip r:embed="rId5"/>
            <a:stretch>
              <a:fillRect l="0" t="-2011" r="0" b="-7059"/>
            </a:stretch>
          </a:blipFill>
        </p:spPr>
      </p:sp>
      <p:sp>
        <p:nvSpPr>
          <p:cNvPr name="Freeform 6" id="6"/>
          <p:cNvSpPr/>
          <p:nvPr/>
        </p:nvSpPr>
        <p:spPr>
          <a:xfrm flipH="false" flipV="false" rot="0">
            <a:off x="10949417" y="3269653"/>
            <a:ext cx="6458403" cy="2247952"/>
          </a:xfrm>
          <a:custGeom>
            <a:avLst/>
            <a:gdLst/>
            <a:ahLst/>
            <a:cxnLst/>
            <a:rect r="r" b="b" t="t" l="l"/>
            <a:pathLst>
              <a:path h="2247952" w="6458403">
                <a:moveTo>
                  <a:pt x="0" y="0"/>
                </a:moveTo>
                <a:lnTo>
                  <a:pt x="6458403" y="0"/>
                </a:lnTo>
                <a:lnTo>
                  <a:pt x="6458403" y="2247952"/>
                </a:lnTo>
                <a:lnTo>
                  <a:pt x="0" y="2247952"/>
                </a:lnTo>
                <a:lnTo>
                  <a:pt x="0" y="0"/>
                </a:lnTo>
                <a:close/>
              </a:path>
            </a:pathLst>
          </a:custGeom>
          <a:blipFill>
            <a:blip r:embed="rId6"/>
            <a:stretch>
              <a:fillRect l="0" t="0" r="0" b="0"/>
            </a:stretch>
          </a:blipFill>
        </p:spPr>
      </p:sp>
      <p:sp>
        <p:nvSpPr>
          <p:cNvPr name="Freeform 7" id="7"/>
          <p:cNvSpPr/>
          <p:nvPr/>
        </p:nvSpPr>
        <p:spPr>
          <a:xfrm flipH="false" flipV="false" rot="0">
            <a:off x="6684460" y="6024731"/>
            <a:ext cx="4264957" cy="4124210"/>
          </a:xfrm>
          <a:custGeom>
            <a:avLst/>
            <a:gdLst/>
            <a:ahLst/>
            <a:cxnLst/>
            <a:rect r="r" b="b" t="t" l="l"/>
            <a:pathLst>
              <a:path h="4124210" w="4264957">
                <a:moveTo>
                  <a:pt x="0" y="0"/>
                </a:moveTo>
                <a:lnTo>
                  <a:pt x="4264957" y="0"/>
                </a:lnTo>
                <a:lnTo>
                  <a:pt x="4264957" y="4124210"/>
                </a:lnTo>
                <a:lnTo>
                  <a:pt x="0" y="4124210"/>
                </a:lnTo>
                <a:lnTo>
                  <a:pt x="0" y="0"/>
                </a:lnTo>
                <a:close/>
              </a:path>
            </a:pathLst>
          </a:custGeom>
          <a:blipFill>
            <a:blip r:embed="rId7"/>
            <a:stretch>
              <a:fillRect l="0" t="0" r="-15493" b="0"/>
            </a:stretch>
          </a:blipFill>
        </p:spPr>
      </p:sp>
      <p:sp>
        <p:nvSpPr>
          <p:cNvPr name="Freeform 8" id="8"/>
          <p:cNvSpPr/>
          <p:nvPr/>
        </p:nvSpPr>
        <p:spPr>
          <a:xfrm flipH="false" flipV="false" rot="0">
            <a:off x="11158967" y="6024731"/>
            <a:ext cx="5238470" cy="4124210"/>
          </a:xfrm>
          <a:custGeom>
            <a:avLst/>
            <a:gdLst/>
            <a:ahLst/>
            <a:cxnLst/>
            <a:rect r="r" b="b" t="t" l="l"/>
            <a:pathLst>
              <a:path h="4124210" w="5238470">
                <a:moveTo>
                  <a:pt x="0" y="0"/>
                </a:moveTo>
                <a:lnTo>
                  <a:pt x="5238470" y="0"/>
                </a:lnTo>
                <a:lnTo>
                  <a:pt x="5238470" y="4124210"/>
                </a:lnTo>
                <a:lnTo>
                  <a:pt x="0" y="4124210"/>
                </a:lnTo>
                <a:lnTo>
                  <a:pt x="0" y="0"/>
                </a:lnTo>
                <a:close/>
              </a:path>
            </a:pathLst>
          </a:custGeom>
          <a:blipFill>
            <a:blip r:embed="rId8"/>
            <a:stretch>
              <a:fillRect l="0" t="0" r="0" b="0"/>
            </a:stretch>
          </a:blipFill>
        </p:spPr>
      </p:sp>
      <p:sp>
        <p:nvSpPr>
          <p:cNvPr name="TextBox 9" id="9"/>
          <p:cNvSpPr txBox="true"/>
          <p:nvPr/>
        </p:nvSpPr>
        <p:spPr>
          <a:xfrm rot="0">
            <a:off x="7940551" y="605039"/>
            <a:ext cx="6017732" cy="1565589"/>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RESULTS </a:t>
            </a:r>
          </a:p>
        </p:txBody>
      </p:sp>
      <p:sp>
        <p:nvSpPr>
          <p:cNvPr name="TextBox 10" id="10"/>
          <p:cNvSpPr txBox="true"/>
          <p:nvPr/>
        </p:nvSpPr>
        <p:spPr>
          <a:xfrm rot="0">
            <a:off x="16766041" y="884342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09</a:t>
            </a:r>
          </a:p>
        </p:txBody>
      </p:sp>
      <p:sp>
        <p:nvSpPr>
          <p:cNvPr name="TextBox 11" id="11"/>
          <p:cNvSpPr txBox="true"/>
          <p:nvPr/>
        </p:nvSpPr>
        <p:spPr>
          <a:xfrm rot="0">
            <a:off x="9872558" y="1999892"/>
            <a:ext cx="2830155" cy="857885"/>
          </a:xfrm>
          <a:prstGeom prst="rect">
            <a:avLst/>
          </a:prstGeom>
        </p:spPr>
        <p:txBody>
          <a:bodyPr anchor="t" rtlCol="false" tIns="0" lIns="0" bIns="0" rIns="0">
            <a:spAutoFit/>
          </a:bodyPr>
          <a:lstStyle/>
          <a:p>
            <a:pPr algn="ctr">
              <a:lnSpc>
                <a:spcPts val="6399"/>
              </a:lnSpc>
            </a:pPr>
            <a:r>
              <a:rPr lang="en-US" b="true" sz="6399">
                <a:solidFill>
                  <a:srgbClr val="8E44AD"/>
                </a:solidFill>
                <a:latin typeface="Big Shoulders Display Bold"/>
                <a:ea typeface="Big Shoulders Display Bold"/>
                <a:cs typeface="Big Shoulders Display Bold"/>
                <a:sym typeface="Big Shoulders Display Bold"/>
              </a:rPr>
              <a:t>RESNET50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14:trim st="15180.0000" end="-0.7000"/>
                </p14:media>
              </p:ext>
            </p:extLst>
          </p:nvPr>
        </p:nvPicPr>
        <p:blipFill>
          <a:blip r:embed="rId4"/>
          <a:srcRect l="0" t="5405" r="0" b="0"/>
          <a:stretch>
            <a:fillRect/>
          </a:stretch>
        </p:blipFill>
        <p:spPr>
          <a:xfrm flipH="false" flipV="false" rot="0">
            <a:off x="1398494" y="1980499"/>
            <a:ext cx="15491012" cy="7784761"/>
          </a:xfrm>
          <a:prstGeom prst="rect">
            <a:avLst/>
          </a:prstGeom>
        </p:spPr>
      </p:pic>
      <p:sp>
        <p:nvSpPr>
          <p:cNvPr name="TextBox 6" id="6"/>
          <p:cNvSpPr txBox="true"/>
          <p:nvPr/>
        </p:nvSpPr>
        <p:spPr>
          <a:xfrm rot="0">
            <a:off x="6268733" y="736792"/>
            <a:ext cx="5750535" cy="1562416"/>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OUTPUT </a:t>
            </a:r>
          </a:p>
        </p:txBody>
      </p:sp>
      <p:sp>
        <p:nvSpPr>
          <p:cNvPr name="TextBox 7" id="7"/>
          <p:cNvSpPr txBox="true"/>
          <p:nvPr/>
        </p:nvSpPr>
        <p:spPr>
          <a:xfrm rot="0">
            <a:off x="17083065" y="8885651"/>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860" r="0" b="-12583"/>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TextBox 4" id="4"/>
          <p:cNvSpPr txBox="true"/>
          <p:nvPr/>
        </p:nvSpPr>
        <p:spPr>
          <a:xfrm rot="0">
            <a:off x="2244800" y="2016223"/>
            <a:ext cx="1379840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Acknowledgement</a:t>
            </a:r>
          </a:p>
        </p:txBody>
      </p:sp>
      <p:sp>
        <p:nvSpPr>
          <p:cNvPr name="TextBox 5" id="5"/>
          <p:cNvSpPr txBox="true"/>
          <p:nvPr/>
        </p:nvSpPr>
        <p:spPr>
          <a:xfrm rot="0">
            <a:off x="2244800" y="3656916"/>
            <a:ext cx="13960804" cy="5340188"/>
          </a:xfrm>
          <a:prstGeom prst="rect">
            <a:avLst/>
          </a:prstGeom>
        </p:spPr>
        <p:txBody>
          <a:bodyPr anchor="t" rtlCol="false" tIns="0" lIns="0" bIns="0" rIns="0">
            <a:spAutoFit/>
          </a:bodyPr>
          <a:lstStyle/>
          <a:p>
            <a:pPr algn="l">
              <a:lnSpc>
                <a:spcPts val="4206"/>
              </a:lnSpc>
            </a:pPr>
            <a:r>
              <a:rPr lang="en-US" sz="2518">
                <a:solidFill>
                  <a:srgbClr val="FFFFFF"/>
                </a:solidFill>
                <a:latin typeface="Poppins"/>
                <a:ea typeface="Poppins"/>
                <a:cs typeface="Poppins"/>
                <a:sym typeface="Poppins"/>
              </a:rPr>
              <a:t>I would like to express my sincere gratitude to the following individuals and organizations for their support throughout the TumorTrace project:</a:t>
            </a:r>
          </a:p>
          <a:p>
            <a:pPr algn="l">
              <a:lnSpc>
                <a:spcPts val="4206"/>
              </a:lnSpc>
            </a:pPr>
          </a:p>
          <a:p>
            <a:pPr algn="l" marL="543781" indent="-271891" lvl="1">
              <a:lnSpc>
                <a:spcPts val="4206"/>
              </a:lnSpc>
              <a:buFont typeface="Arial"/>
              <a:buChar char="•"/>
            </a:pPr>
            <a:r>
              <a:rPr lang="en-US" sz="2518">
                <a:solidFill>
                  <a:srgbClr val="FFFFFF"/>
                </a:solidFill>
                <a:latin typeface="Poppins"/>
                <a:ea typeface="Poppins"/>
                <a:cs typeface="Poppins"/>
                <a:sym typeface="Poppins"/>
              </a:rPr>
              <a:t>Infosys Springboard 5.0: For providing the platform, resources, and opportunities to work on this project.</a:t>
            </a:r>
          </a:p>
          <a:p>
            <a:pPr algn="l" marL="543781" indent="-271891" lvl="1">
              <a:lnSpc>
                <a:spcPts val="4206"/>
              </a:lnSpc>
              <a:buFont typeface="Arial"/>
              <a:buChar char="•"/>
            </a:pPr>
            <a:r>
              <a:rPr lang="en-US" sz="2518">
                <a:solidFill>
                  <a:srgbClr val="FFFFFF"/>
                </a:solidFill>
                <a:latin typeface="Poppins"/>
                <a:ea typeface="Poppins"/>
                <a:cs typeface="Poppins"/>
                <a:sym typeface="Poppins"/>
              </a:rPr>
              <a:t>My Mentor, Anurag Sista: For his invaluable guidance, insights, and continuous support, which were instrumental in the successful completion of this project.</a:t>
            </a:r>
          </a:p>
          <a:p>
            <a:pPr algn="l">
              <a:lnSpc>
                <a:spcPts val="4206"/>
              </a:lnSpc>
            </a:pPr>
          </a:p>
          <a:p>
            <a:pPr algn="l">
              <a:lnSpc>
                <a:spcPts val="4206"/>
              </a:lnSpc>
            </a:pPr>
            <a:r>
              <a:rPr lang="en-US" sz="2518">
                <a:solidFill>
                  <a:srgbClr val="FFFFFF"/>
                </a:solidFill>
                <a:latin typeface="Poppins"/>
                <a:ea typeface="Poppins"/>
                <a:cs typeface="Poppins"/>
                <a:sym typeface="Poppins"/>
              </a:rPr>
              <a:t>Thank you all for your encouragement and contribution to the success of this project.</a:t>
            </a:r>
          </a:p>
          <a:p>
            <a:pPr algn="just">
              <a:lnSpc>
                <a:spcPts val="420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1274087" y="893221"/>
            <a:ext cx="8880469" cy="2873685"/>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a:t>
            </a:r>
          </a:p>
          <a:p>
            <a:pPr algn="l">
              <a:lnSpc>
                <a:spcPts val="10341"/>
              </a:lnSpc>
            </a:pPr>
            <a:r>
              <a:rPr lang="en-US" sz="11120" b="true">
                <a:solidFill>
                  <a:srgbClr val="FFFFFF"/>
                </a:solidFill>
                <a:latin typeface="Codec Pro Bold"/>
                <a:ea typeface="Codec Pro Bold"/>
                <a:cs typeface="Codec Pro Bold"/>
                <a:sym typeface="Codec Pro Bold"/>
              </a:rPr>
              <a:t>Overview</a:t>
            </a:r>
          </a:p>
        </p:txBody>
      </p:sp>
      <p:sp>
        <p:nvSpPr>
          <p:cNvPr name="TextBox 6" id="6"/>
          <p:cNvSpPr txBox="true"/>
          <p:nvPr/>
        </p:nvSpPr>
        <p:spPr>
          <a:xfrm rot="0">
            <a:off x="1274087" y="3700231"/>
            <a:ext cx="9864478" cy="7006116"/>
          </a:xfrm>
          <a:prstGeom prst="rect">
            <a:avLst/>
          </a:prstGeom>
        </p:spPr>
        <p:txBody>
          <a:bodyPr anchor="t" rtlCol="false" tIns="0" lIns="0" bIns="0" rIns="0">
            <a:spAutoFit/>
          </a:bodyPr>
          <a:lstStyle/>
          <a:p>
            <a:pPr algn="just">
              <a:lnSpc>
                <a:spcPts val="3386"/>
              </a:lnSpc>
            </a:pPr>
            <a:r>
              <a:rPr lang="en-US" sz="2418">
                <a:solidFill>
                  <a:srgbClr val="FFFFFF"/>
                </a:solidFill>
                <a:latin typeface="Poppins"/>
                <a:ea typeface="Poppins"/>
                <a:cs typeface="Poppins"/>
                <a:sym typeface="Poppins"/>
              </a:rPr>
              <a:t>TumorTrace is an AI-based system that uses deep learning models like ResNet and VGG16 to classify breast tumors as benign or malignant from MRI images. It automates tumor detection, improving diagnostic speed and accuracy for healthcare professionals.</a:t>
            </a:r>
          </a:p>
          <a:p>
            <a:pPr algn="just">
              <a:lnSpc>
                <a:spcPts val="3386"/>
              </a:lnSpc>
            </a:pPr>
          </a:p>
          <a:p>
            <a:pPr algn="just">
              <a:lnSpc>
                <a:spcPts val="4506"/>
              </a:lnSpc>
            </a:pPr>
            <a:r>
              <a:rPr lang="en-US" sz="3218" b="true">
                <a:solidFill>
                  <a:srgbClr val="FFFFFF"/>
                </a:solidFill>
                <a:latin typeface="Poppins Bold"/>
                <a:ea typeface="Poppins Bold"/>
                <a:cs typeface="Poppins Bold"/>
                <a:sym typeface="Poppins Bold"/>
              </a:rPr>
              <a:t>Problem Statement :</a:t>
            </a:r>
          </a:p>
          <a:p>
            <a:pPr algn="just">
              <a:lnSpc>
                <a:spcPts val="3386"/>
              </a:lnSpc>
            </a:pPr>
            <a:r>
              <a:rPr lang="en-US" sz="2418">
                <a:solidFill>
                  <a:srgbClr val="FFFFFF"/>
                </a:solidFill>
                <a:latin typeface="Poppins"/>
                <a:ea typeface="Poppins"/>
                <a:cs typeface="Poppins"/>
                <a:sym typeface="Poppins"/>
              </a:rPr>
              <a:t>Breast cancer detection relies heavily on accurate and timely classification of tumors as benign or malignant. However, manual analysis of MRI images is slow, error-prone, and can delay crucial treatment decisions. There is an urgent need for an AI-powered solution that automates and accelerates tumor classification, improving diagnostic accuracy, efficiency, and ultimately, patient outcomes.</a:t>
            </a:r>
          </a:p>
          <a:p>
            <a:pPr algn="just">
              <a:lnSpc>
                <a:spcPts val="3386"/>
              </a:lnSpc>
              <a:spcBef>
                <a:spcPct val="0"/>
              </a:spcBef>
            </a:pPr>
          </a:p>
          <a:p>
            <a:pPr algn="just">
              <a:lnSpc>
                <a:spcPts val="3386"/>
              </a:lnSpc>
              <a:spcBef>
                <a:spcPct val="0"/>
              </a:spcBef>
            </a:pP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16373" y="3868570"/>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7769924" y="3868570"/>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3123476" y="3741846"/>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2416373" y="3567133"/>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816702" y="1500565"/>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Methodology</a:t>
            </a:r>
          </a:p>
        </p:txBody>
      </p:sp>
      <p:sp>
        <p:nvSpPr>
          <p:cNvPr name="TextBox 13" id="13"/>
          <p:cNvSpPr txBox="true"/>
          <p:nvPr/>
        </p:nvSpPr>
        <p:spPr>
          <a:xfrm rot="0">
            <a:off x="1993501" y="6876739"/>
            <a:ext cx="4143569" cy="862491"/>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 and Preprocessing</a:t>
            </a:r>
          </a:p>
        </p:txBody>
      </p:sp>
      <p:sp>
        <p:nvSpPr>
          <p:cNvPr name="TextBox 14" id="14"/>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grpSp>
        <p:nvGrpSpPr>
          <p:cNvPr name="Group 15" id="15"/>
          <p:cNvGrpSpPr/>
          <p:nvPr/>
        </p:nvGrpSpPr>
        <p:grpSpPr>
          <a:xfrm rot="0">
            <a:off x="7900647" y="3446880"/>
            <a:ext cx="843381" cy="84338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79352" y="3320156"/>
            <a:ext cx="843381" cy="84338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7841168" y="6876739"/>
            <a:ext cx="3027211" cy="862491"/>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Model Selection and Training</a:t>
            </a:r>
          </a:p>
        </p:txBody>
      </p:sp>
      <p:sp>
        <p:nvSpPr>
          <p:cNvPr name="TextBox 22" id="22"/>
          <p:cNvSpPr txBox="true"/>
          <p:nvPr/>
        </p:nvSpPr>
        <p:spPr>
          <a:xfrm rot="0">
            <a:off x="13123476" y="6962464"/>
            <a:ext cx="3297826" cy="6458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Model Evaluation and Optimization</a:t>
            </a:r>
          </a:p>
        </p:txBody>
      </p:sp>
      <p:sp>
        <p:nvSpPr>
          <p:cNvPr name="TextBox 23" id="23"/>
          <p:cNvSpPr txBox="true"/>
          <p:nvPr/>
        </p:nvSpPr>
        <p:spPr>
          <a:xfrm rot="0">
            <a:off x="2576683" y="7910680"/>
            <a:ext cx="3008635" cy="1620440"/>
          </a:xfrm>
          <a:prstGeom prst="rect">
            <a:avLst/>
          </a:prstGeom>
        </p:spPr>
        <p:txBody>
          <a:bodyPr anchor="t" rtlCol="false" tIns="0" lIns="0" bIns="0" rIns="0">
            <a:spAutoFit/>
          </a:bodyPr>
          <a:lstStyle/>
          <a:p>
            <a:pPr algn="just">
              <a:lnSpc>
                <a:spcPts val="2559"/>
              </a:lnSpc>
              <a:spcBef>
                <a:spcPct val="0"/>
              </a:spcBef>
            </a:pPr>
            <a:r>
              <a:rPr lang="en-US" sz="1828">
                <a:solidFill>
                  <a:srgbClr val="FFFFFF"/>
                </a:solidFill>
                <a:latin typeface="Poppins"/>
                <a:ea typeface="Poppins"/>
                <a:cs typeface="Poppins"/>
                <a:sym typeface="Poppins"/>
              </a:rPr>
              <a:t>MRI images are collected, resized, normalized, and augmented to improve model performance and generalization.</a:t>
            </a:r>
          </a:p>
        </p:txBody>
      </p:sp>
      <p:sp>
        <p:nvSpPr>
          <p:cNvPr name="TextBox 24" id="24"/>
          <p:cNvSpPr txBox="true"/>
          <p:nvPr/>
        </p:nvSpPr>
        <p:spPr>
          <a:xfrm rot="0">
            <a:off x="8076088" y="7910680"/>
            <a:ext cx="2792291" cy="972740"/>
          </a:xfrm>
          <a:prstGeom prst="rect">
            <a:avLst/>
          </a:prstGeom>
        </p:spPr>
        <p:txBody>
          <a:bodyPr anchor="t" rtlCol="false" tIns="0" lIns="0" bIns="0" rIns="0">
            <a:spAutoFit/>
          </a:bodyPr>
          <a:lstStyle/>
          <a:p>
            <a:pPr algn="just">
              <a:lnSpc>
                <a:spcPts val="2559"/>
              </a:lnSpc>
              <a:spcBef>
                <a:spcPct val="0"/>
              </a:spcBef>
            </a:pPr>
            <a:r>
              <a:rPr lang="en-US" sz="1828">
                <a:solidFill>
                  <a:srgbClr val="FFFFFF"/>
                </a:solidFill>
                <a:latin typeface="Poppins"/>
                <a:ea typeface="Poppins"/>
                <a:cs typeface="Poppins"/>
                <a:sym typeface="Poppins"/>
              </a:rPr>
              <a:t>Pre-trained ResNet and VGG16 models are fine-tuned on the dataset</a:t>
            </a:r>
          </a:p>
        </p:txBody>
      </p:sp>
      <p:sp>
        <p:nvSpPr>
          <p:cNvPr name="TextBox 25" id="25"/>
          <p:cNvSpPr txBox="true"/>
          <p:nvPr/>
        </p:nvSpPr>
        <p:spPr>
          <a:xfrm rot="0">
            <a:off x="13123476" y="7817855"/>
            <a:ext cx="3531995" cy="1620440"/>
          </a:xfrm>
          <a:prstGeom prst="rect">
            <a:avLst/>
          </a:prstGeom>
        </p:spPr>
        <p:txBody>
          <a:bodyPr anchor="t" rtlCol="false" tIns="0" lIns="0" bIns="0" rIns="0">
            <a:spAutoFit/>
          </a:bodyPr>
          <a:lstStyle/>
          <a:p>
            <a:pPr algn="just">
              <a:lnSpc>
                <a:spcPts val="2559"/>
              </a:lnSpc>
              <a:spcBef>
                <a:spcPct val="0"/>
              </a:spcBef>
            </a:pPr>
            <a:r>
              <a:rPr lang="en-US" sz="1828">
                <a:solidFill>
                  <a:srgbClr val="FFFFFF"/>
                </a:solidFill>
                <a:latin typeface="Poppins"/>
                <a:ea typeface="Poppins"/>
                <a:cs typeface="Poppins"/>
                <a:sym typeface="Poppins"/>
              </a:rPr>
              <a:t>The model is evaluated using accuracy, AUC, and ROC curves, with hyperparameter tuning and early stopping to prevent overfitting.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551936" y="7083734"/>
            <a:ext cx="4620711" cy="6406532"/>
          </a:xfrm>
          <a:custGeom>
            <a:avLst/>
            <a:gdLst/>
            <a:ahLst/>
            <a:cxnLst/>
            <a:rect r="r" b="b" t="t" l="l"/>
            <a:pathLst>
              <a:path h="6406532" w="4620711">
                <a:moveTo>
                  <a:pt x="0" y="0"/>
                </a:moveTo>
                <a:lnTo>
                  <a:pt x="4620711" y="0"/>
                </a:lnTo>
                <a:lnTo>
                  <a:pt x="4620711" y="6406532"/>
                </a:lnTo>
                <a:lnTo>
                  <a:pt x="0" y="6406532"/>
                </a:lnTo>
                <a:lnTo>
                  <a:pt x="0" y="0"/>
                </a:lnTo>
                <a:close/>
              </a:path>
            </a:pathLst>
          </a:custGeom>
          <a:blipFill>
            <a:blip r:embed="rId3"/>
            <a:stretch>
              <a:fillRect l="0" t="0" r="0" b="0"/>
            </a:stretch>
          </a:blipFill>
        </p:spPr>
      </p:sp>
      <p:sp>
        <p:nvSpPr>
          <p:cNvPr name="TextBox 4" id="4"/>
          <p:cNvSpPr txBox="true"/>
          <p:nvPr/>
        </p:nvSpPr>
        <p:spPr>
          <a:xfrm rot="0">
            <a:off x="2564569" y="810866"/>
            <a:ext cx="13158861" cy="28673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Data Collection and Preprocessing</a:t>
            </a:r>
          </a:p>
        </p:txBody>
      </p:sp>
      <p:sp>
        <p:nvSpPr>
          <p:cNvPr name="TextBox 5" id="5"/>
          <p:cNvSpPr txBox="true"/>
          <p:nvPr/>
        </p:nvSpPr>
        <p:spPr>
          <a:xfrm rot="0">
            <a:off x="563417" y="3867630"/>
            <a:ext cx="7624870" cy="6920391"/>
          </a:xfrm>
          <a:prstGeom prst="rect">
            <a:avLst/>
          </a:prstGeom>
        </p:spPr>
        <p:txBody>
          <a:bodyPr anchor="t" rtlCol="false" tIns="0" lIns="0" bIns="0" rIns="0">
            <a:spAutoFit/>
          </a:bodyPr>
          <a:lstStyle/>
          <a:p>
            <a:pPr algn="ctr">
              <a:lnSpc>
                <a:spcPts val="3386"/>
              </a:lnSpc>
            </a:pPr>
            <a:r>
              <a:rPr lang="en-US" sz="2418" b="true">
                <a:solidFill>
                  <a:srgbClr val="FFFFFF"/>
                </a:solidFill>
                <a:latin typeface="Poppins Bold"/>
                <a:ea typeface="Poppins Bold"/>
                <a:cs typeface="Poppins Bold"/>
                <a:sym typeface="Poppins Bold"/>
              </a:rPr>
              <a:t>Data Collection</a:t>
            </a:r>
          </a:p>
          <a:p>
            <a:pPr algn="ctr">
              <a:lnSpc>
                <a:spcPts val="3386"/>
              </a:lnSpc>
            </a:pPr>
          </a:p>
          <a:p>
            <a:pPr algn="just">
              <a:lnSpc>
                <a:spcPts val="3386"/>
              </a:lnSpc>
            </a:pPr>
            <a:r>
              <a:rPr lang="en-US" sz="2418">
                <a:solidFill>
                  <a:srgbClr val="FFFFFF"/>
                </a:solidFill>
                <a:latin typeface="Poppins"/>
                <a:ea typeface="Poppins"/>
                <a:cs typeface="Poppins"/>
                <a:sym typeface="Poppins"/>
              </a:rPr>
              <a:t>The dataset used in TumorTrace consists of MRI images of breast tumors, labeled as benign or malignant. These images are sourced from publicly available medical image repositories and contain a variety of tumor types, ensuring diversity and comprehensiveness. </a:t>
            </a:r>
          </a:p>
          <a:p>
            <a:pPr algn="just">
              <a:lnSpc>
                <a:spcPts val="3106"/>
              </a:lnSpc>
            </a:pPr>
          </a:p>
          <a:p>
            <a:pPr algn="just">
              <a:lnSpc>
                <a:spcPts val="3526"/>
              </a:lnSpc>
            </a:pPr>
            <a:r>
              <a:rPr lang="en-US" sz="2518">
                <a:solidFill>
                  <a:srgbClr val="FFFFFF"/>
                </a:solidFill>
                <a:latin typeface="Poppins"/>
                <a:ea typeface="Poppins"/>
                <a:cs typeface="Poppins"/>
                <a:sym typeface="Poppins"/>
              </a:rPr>
              <a:t>Total Number of Images:</a:t>
            </a:r>
          </a:p>
          <a:p>
            <a:pPr algn="just">
              <a:lnSpc>
                <a:spcPts val="3526"/>
              </a:lnSpc>
            </a:pPr>
            <a:r>
              <a:rPr lang="en-US" sz="2518">
                <a:solidFill>
                  <a:srgbClr val="FFFFFF"/>
                </a:solidFill>
                <a:latin typeface="Poppins"/>
                <a:ea typeface="Poppins"/>
                <a:cs typeface="Poppins"/>
                <a:sym typeface="Poppins"/>
              </a:rPr>
              <a:t>Train Set: 20,434 images </a:t>
            </a:r>
          </a:p>
          <a:p>
            <a:pPr algn="just">
              <a:lnSpc>
                <a:spcPts val="3526"/>
              </a:lnSpc>
            </a:pPr>
            <a:r>
              <a:rPr lang="en-US" sz="2518">
                <a:solidFill>
                  <a:srgbClr val="FFFFFF"/>
                </a:solidFill>
                <a:latin typeface="Poppins"/>
                <a:ea typeface="Poppins"/>
                <a:cs typeface="Poppins"/>
                <a:sym typeface="Poppins"/>
              </a:rPr>
              <a:t>Validation Set: 1,989 images</a:t>
            </a:r>
          </a:p>
          <a:p>
            <a:pPr algn="just">
              <a:lnSpc>
                <a:spcPts val="3526"/>
              </a:lnSpc>
            </a:pPr>
            <a:r>
              <a:rPr lang="en-US" sz="2518">
                <a:solidFill>
                  <a:srgbClr val="FFFFFF"/>
                </a:solidFill>
                <a:latin typeface="Poppins"/>
                <a:ea typeface="Poppins"/>
                <a:cs typeface="Poppins"/>
                <a:sym typeface="Poppins"/>
              </a:rPr>
              <a:t>Test Set: 6,851 images</a:t>
            </a:r>
          </a:p>
          <a:p>
            <a:pPr algn="just">
              <a:lnSpc>
                <a:spcPts val="3526"/>
              </a:lnSpc>
            </a:pPr>
            <a:r>
              <a:rPr lang="en-US" sz="2518">
                <a:solidFill>
                  <a:srgbClr val="FFFFFF"/>
                </a:solidFill>
                <a:latin typeface="Poppins"/>
                <a:ea typeface="Poppins"/>
                <a:cs typeface="Poppins"/>
                <a:sym typeface="Poppins"/>
              </a:rPr>
              <a:t>Labels: Benign , Malignant </a:t>
            </a:r>
          </a:p>
          <a:p>
            <a:pPr algn="ctr">
              <a:lnSpc>
                <a:spcPts val="3386"/>
              </a:lnSpc>
            </a:pPr>
          </a:p>
          <a:p>
            <a:pPr algn="ctr">
              <a:lnSpc>
                <a:spcPts val="3386"/>
              </a:lnSpc>
              <a:spcBef>
                <a:spcPct val="0"/>
              </a:spcBef>
            </a:pPr>
          </a:p>
        </p:txBody>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sp>
        <p:nvSpPr>
          <p:cNvPr name="TextBox 7" id="7"/>
          <p:cNvSpPr txBox="true"/>
          <p:nvPr/>
        </p:nvSpPr>
        <p:spPr>
          <a:xfrm rot="0">
            <a:off x="10916549" y="3858105"/>
            <a:ext cx="6890931" cy="4728584"/>
          </a:xfrm>
          <a:prstGeom prst="rect">
            <a:avLst/>
          </a:prstGeom>
        </p:spPr>
        <p:txBody>
          <a:bodyPr anchor="t" rtlCol="false" tIns="0" lIns="0" bIns="0" rIns="0">
            <a:spAutoFit/>
          </a:bodyPr>
          <a:lstStyle/>
          <a:p>
            <a:pPr algn="ctr">
              <a:lnSpc>
                <a:spcPts val="3444"/>
              </a:lnSpc>
            </a:pPr>
            <a:r>
              <a:rPr lang="en-US" sz="2460" b="true">
                <a:solidFill>
                  <a:srgbClr val="FFFFFF"/>
                </a:solidFill>
                <a:latin typeface="Poppins Bold"/>
                <a:ea typeface="Poppins Bold"/>
                <a:cs typeface="Poppins Bold"/>
                <a:sym typeface="Poppins Bold"/>
              </a:rPr>
              <a:t>Data Preprocessing</a:t>
            </a:r>
          </a:p>
          <a:p>
            <a:pPr algn="ctr">
              <a:lnSpc>
                <a:spcPts val="3444"/>
              </a:lnSpc>
            </a:pPr>
          </a:p>
          <a:p>
            <a:pPr algn="just" marL="531172" indent="-265586" lvl="1">
              <a:lnSpc>
                <a:spcPts val="3444"/>
              </a:lnSpc>
              <a:buAutoNum type="arabicPeriod" startAt="1"/>
            </a:pPr>
            <a:r>
              <a:rPr lang="en-US" sz="2460">
                <a:solidFill>
                  <a:srgbClr val="FFFFFF"/>
                </a:solidFill>
                <a:latin typeface="Poppins"/>
                <a:ea typeface="Poppins"/>
                <a:cs typeface="Poppins"/>
                <a:sym typeface="Poppins"/>
              </a:rPr>
              <a:t>Resizing:  MRI images are resized to a consistent dimension (224x224 pixels).</a:t>
            </a:r>
          </a:p>
          <a:p>
            <a:pPr algn="just" marL="531172" indent="-265586" lvl="1">
              <a:lnSpc>
                <a:spcPts val="3444"/>
              </a:lnSpc>
              <a:buAutoNum type="arabicPeriod" startAt="1"/>
            </a:pPr>
            <a:r>
              <a:rPr lang="en-US" sz="2460">
                <a:solidFill>
                  <a:srgbClr val="FFFFFF"/>
                </a:solidFill>
                <a:latin typeface="Poppins"/>
                <a:ea typeface="Poppins"/>
                <a:cs typeface="Poppins"/>
                <a:sym typeface="Poppins"/>
              </a:rPr>
              <a:t>Normalization:  Pixel values are normalized to the range [0, 1].</a:t>
            </a:r>
          </a:p>
          <a:p>
            <a:pPr algn="just" marL="531172" indent="-265586" lvl="1">
              <a:lnSpc>
                <a:spcPts val="3444"/>
              </a:lnSpc>
              <a:buAutoNum type="arabicPeriod" startAt="1"/>
            </a:pPr>
            <a:r>
              <a:rPr lang="en-US" sz="2460">
                <a:solidFill>
                  <a:srgbClr val="FFFFFF"/>
                </a:solidFill>
                <a:latin typeface="Poppins"/>
                <a:ea typeface="Poppins"/>
                <a:cs typeface="Poppins"/>
                <a:sym typeface="Poppins"/>
              </a:rPr>
              <a:t>Data Augmentation:  Techniques like rotation, flipping, and zooming are applied to increase dataset diversity and improve m</a:t>
            </a:r>
            <a:r>
              <a:rPr lang="en-US" sz="2460">
                <a:solidFill>
                  <a:srgbClr val="FFFFFF"/>
                </a:solidFill>
                <a:latin typeface="Poppins"/>
                <a:ea typeface="Poppins"/>
                <a:cs typeface="Poppins"/>
                <a:sym typeface="Poppins"/>
              </a:rPr>
              <a:t>odel robustness.</a:t>
            </a:r>
          </a:p>
          <a:p>
            <a:pPr algn="ctr">
              <a:lnSpc>
                <a:spcPts val="344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
        <p:nvSpPr>
          <p:cNvPr name="TextBox 7" id="7"/>
          <p:cNvSpPr txBox="true"/>
          <p:nvPr/>
        </p:nvSpPr>
        <p:spPr>
          <a:xfrm rot="0">
            <a:off x="929942" y="1066964"/>
            <a:ext cx="15904277" cy="4178566"/>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FEATURE EXTRACTION TECHNIQUES </a:t>
            </a:r>
          </a:p>
          <a:p>
            <a:pPr algn="l">
              <a:lnSpc>
                <a:spcPts val="10341"/>
              </a:lnSpc>
            </a:pPr>
          </a:p>
        </p:txBody>
      </p:sp>
      <p:sp>
        <p:nvSpPr>
          <p:cNvPr name="TextBox 8" id="8"/>
          <p:cNvSpPr txBox="true"/>
          <p:nvPr/>
        </p:nvSpPr>
        <p:spPr>
          <a:xfrm rot="0">
            <a:off x="663375" y="3990613"/>
            <a:ext cx="11169660" cy="5652631"/>
          </a:xfrm>
          <a:prstGeom prst="rect">
            <a:avLst/>
          </a:prstGeom>
        </p:spPr>
        <p:txBody>
          <a:bodyPr anchor="t" rtlCol="false" tIns="0" lIns="0" bIns="0" rIns="0">
            <a:spAutoFit/>
          </a:bodyPr>
          <a:lstStyle/>
          <a:p>
            <a:pPr algn="just" marL="522192" indent="-261096" lvl="1">
              <a:lnSpc>
                <a:spcPts val="3724"/>
              </a:lnSpc>
              <a:buFont typeface="Arial"/>
              <a:buChar char="•"/>
            </a:pPr>
            <a:r>
              <a:rPr lang="en-US" sz="2418">
                <a:solidFill>
                  <a:srgbClr val="FFFFFF"/>
                </a:solidFill>
                <a:latin typeface="Poppins"/>
                <a:ea typeface="Poppins"/>
                <a:cs typeface="Poppins"/>
                <a:sym typeface="Poppins"/>
              </a:rPr>
              <a:t>HOG: Captures edge and shape information by analyzing gradient patterns, helping identify tumor boundaries.</a:t>
            </a:r>
          </a:p>
          <a:p>
            <a:pPr algn="just" marL="522192" indent="-261096" lvl="1">
              <a:lnSpc>
                <a:spcPts val="3724"/>
              </a:lnSpc>
              <a:buFont typeface="Arial"/>
              <a:buChar char="•"/>
            </a:pPr>
            <a:r>
              <a:rPr lang="en-US" sz="2418">
                <a:solidFill>
                  <a:srgbClr val="FFFFFF"/>
                </a:solidFill>
                <a:latin typeface="Poppins"/>
                <a:ea typeface="Poppins"/>
                <a:cs typeface="Poppins"/>
                <a:sym typeface="Poppins"/>
              </a:rPr>
              <a:t>GLCM: Extracts textural features like contrast, energy, and homogeneity to distinguish between benign and malignant tumors.</a:t>
            </a:r>
          </a:p>
          <a:p>
            <a:pPr algn="just" marL="522192" indent="-261096" lvl="1">
              <a:lnSpc>
                <a:spcPts val="3724"/>
              </a:lnSpc>
              <a:buFont typeface="Arial"/>
              <a:buChar char="•"/>
            </a:pPr>
            <a:r>
              <a:rPr lang="en-US" sz="2418">
                <a:solidFill>
                  <a:srgbClr val="FFFFFF"/>
                </a:solidFill>
                <a:latin typeface="Poppins"/>
                <a:ea typeface="Poppins"/>
                <a:cs typeface="Poppins"/>
                <a:sym typeface="Poppins"/>
              </a:rPr>
              <a:t>Sobel Operator: Detects edges by calculating gradients, highlighting tumor boundaries.</a:t>
            </a:r>
          </a:p>
          <a:p>
            <a:pPr algn="just" marL="522192" indent="-261096" lvl="1">
              <a:lnSpc>
                <a:spcPts val="3724"/>
              </a:lnSpc>
              <a:buFont typeface="Arial"/>
              <a:buChar char="•"/>
            </a:pPr>
            <a:r>
              <a:rPr lang="en-US" sz="2418">
                <a:solidFill>
                  <a:srgbClr val="FFFFFF"/>
                </a:solidFill>
                <a:latin typeface="Poppins"/>
                <a:ea typeface="Poppins"/>
                <a:cs typeface="Poppins"/>
                <a:sym typeface="Poppins"/>
              </a:rPr>
              <a:t>LBP: Captures local texture patterns, useful for distinguishing subtle differences between tumors.</a:t>
            </a:r>
          </a:p>
          <a:p>
            <a:pPr algn="just" marL="522192" indent="-261096" lvl="1">
              <a:lnSpc>
                <a:spcPts val="3724"/>
              </a:lnSpc>
              <a:buFont typeface="Arial"/>
              <a:buChar char="•"/>
            </a:pPr>
            <a:r>
              <a:rPr lang="en-US" sz="2418">
                <a:solidFill>
                  <a:srgbClr val="FFFFFF"/>
                </a:solidFill>
                <a:latin typeface="Poppins"/>
                <a:ea typeface="Poppins"/>
                <a:cs typeface="Poppins"/>
                <a:sym typeface="Poppins"/>
              </a:rPr>
              <a:t>MVM-LBP: Enhances LBP by incorporating mean, variance, and median, providing a more robust texture descriptor for better classification.</a:t>
            </a:r>
          </a:p>
          <a:p>
            <a:pPr algn="just">
              <a:lnSpc>
                <a:spcPts val="372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TextBox 5" id="5"/>
          <p:cNvSpPr txBox="true"/>
          <p:nvPr/>
        </p:nvSpPr>
        <p:spPr>
          <a:xfrm rot="0">
            <a:off x="7891388" y="1829310"/>
            <a:ext cx="8529915" cy="1565589"/>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Models Used</a:t>
            </a:r>
          </a:p>
        </p:txBody>
      </p:sp>
      <p:sp>
        <p:nvSpPr>
          <p:cNvPr name="TextBox 6" id="6"/>
          <p:cNvSpPr txBox="true"/>
          <p:nvPr/>
        </p:nvSpPr>
        <p:spPr>
          <a:xfrm rot="0">
            <a:off x="7529828" y="3546565"/>
            <a:ext cx="9729472" cy="6465096"/>
          </a:xfrm>
          <a:prstGeom prst="rect">
            <a:avLst/>
          </a:prstGeom>
        </p:spPr>
        <p:txBody>
          <a:bodyPr anchor="t" rtlCol="false" tIns="0" lIns="0" bIns="0" rIns="0">
            <a:spAutoFit/>
          </a:bodyPr>
          <a:lstStyle/>
          <a:p>
            <a:pPr algn="just" marL="522192" indent="-261096" lvl="1">
              <a:lnSpc>
                <a:spcPts val="3386"/>
              </a:lnSpc>
              <a:buFont typeface="Arial"/>
              <a:buChar char="•"/>
            </a:pPr>
            <a:r>
              <a:rPr lang="en-US" b="true" sz="2418">
                <a:solidFill>
                  <a:srgbClr val="FFFFFF"/>
                </a:solidFill>
                <a:latin typeface="Poppins Bold"/>
                <a:ea typeface="Poppins Bold"/>
                <a:cs typeface="Poppins Bold"/>
                <a:sym typeface="Poppins Bold"/>
              </a:rPr>
              <a:t>VGG16 : </a:t>
            </a:r>
            <a:r>
              <a:rPr lang="en-US" sz="2418">
                <a:solidFill>
                  <a:srgbClr val="FFFFFF"/>
                </a:solidFill>
                <a:latin typeface="Poppins"/>
                <a:ea typeface="Poppins"/>
                <a:cs typeface="Poppins"/>
                <a:sym typeface="Poppins"/>
              </a:rPr>
              <a:t>A 16-layer CNN with a simple yet powerful architecture, known for effective feature extraction using small 3x3 filters. It serves as a baseline model for classifying tumors as benign or malignant.</a:t>
            </a:r>
          </a:p>
          <a:p>
            <a:pPr algn="just">
              <a:lnSpc>
                <a:spcPts val="3386"/>
              </a:lnSpc>
            </a:pPr>
          </a:p>
          <a:p>
            <a:pPr algn="just" marL="522192" indent="-261096" lvl="1">
              <a:lnSpc>
                <a:spcPts val="3386"/>
              </a:lnSpc>
              <a:buFont typeface="Arial"/>
              <a:buChar char="•"/>
            </a:pPr>
            <a:r>
              <a:rPr lang="en-US" b="true" sz="2418">
                <a:solidFill>
                  <a:srgbClr val="FFFFFF"/>
                </a:solidFill>
                <a:latin typeface="Poppins Bold"/>
                <a:ea typeface="Poppins Bold"/>
                <a:cs typeface="Poppins Bold"/>
                <a:sym typeface="Poppins Bold"/>
              </a:rPr>
              <a:t>ResNet18 : </a:t>
            </a:r>
            <a:r>
              <a:rPr lang="en-US" sz="2418">
                <a:solidFill>
                  <a:srgbClr val="FFFFFF"/>
                </a:solidFill>
                <a:latin typeface="Poppins"/>
                <a:ea typeface="Poppins"/>
                <a:cs typeface="Poppins"/>
                <a:sym typeface="Poppins"/>
              </a:rPr>
              <a:t>A lightweight 18-layer residual network that uses skip connections to address vanishing gradients. It provides efficient training and good performance, especially on smaller or less complex datasets.</a:t>
            </a:r>
          </a:p>
          <a:p>
            <a:pPr algn="just">
              <a:lnSpc>
                <a:spcPts val="3386"/>
              </a:lnSpc>
            </a:pPr>
          </a:p>
          <a:p>
            <a:pPr algn="just" marL="522192" indent="-261096" lvl="1">
              <a:lnSpc>
                <a:spcPts val="3386"/>
              </a:lnSpc>
              <a:buFont typeface="Arial"/>
              <a:buChar char="•"/>
            </a:pPr>
            <a:r>
              <a:rPr lang="en-US" b="true" sz="2418">
                <a:solidFill>
                  <a:srgbClr val="FFFFFF"/>
                </a:solidFill>
                <a:latin typeface="Poppins Bold"/>
                <a:ea typeface="Poppins Bold"/>
                <a:cs typeface="Poppins Bold"/>
                <a:sym typeface="Poppins Bold"/>
              </a:rPr>
              <a:t>ResNet50 :</a:t>
            </a:r>
            <a:r>
              <a:rPr lang="en-US" sz="2418">
                <a:solidFill>
                  <a:srgbClr val="FFFFFF"/>
                </a:solidFill>
                <a:latin typeface="Poppins"/>
                <a:ea typeface="Poppins"/>
                <a:cs typeface="Poppins"/>
                <a:sym typeface="Poppins"/>
              </a:rPr>
              <a:t> A deeper version of ResNet with 50 layers, designed to capture complex and detailed tumor features. Its bottleneck architecture allows for computational efficiency while maintaining high accuracy.</a:t>
            </a:r>
          </a:p>
          <a:p>
            <a:pPr algn="just">
              <a:lnSpc>
                <a:spcPts val="3386"/>
              </a:lnSpc>
              <a:spcBef>
                <a:spcPct val="0"/>
              </a:spcBef>
            </a:pPr>
          </a:p>
        </p:txBody>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379971" y="3579100"/>
            <a:ext cx="6854881" cy="6985866"/>
          </a:xfrm>
          <a:custGeom>
            <a:avLst/>
            <a:gdLst/>
            <a:ahLst/>
            <a:cxnLst/>
            <a:rect r="r" b="b" t="t" l="l"/>
            <a:pathLst>
              <a:path h="6985866" w="6854881">
                <a:moveTo>
                  <a:pt x="0" y="0"/>
                </a:moveTo>
                <a:lnTo>
                  <a:pt x="6854881" y="0"/>
                </a:lnTo>
                <a:lnTo>
                  <a:pt x="6854881" y="6985866"/>
                </a:lnTo>
                <a:lnTo>
                  <a:pt x="0" y="6985866"/>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539084" y="4960743"/>
            <a:ext cx="8574187" cy="3108143"/>
          </a:xfrm>
          <a:custGeom>
            <a:avLst/>
            <a:gdLst/>
            <a:ahLst/>
            <a:cxnLst/>
            <a:rect r="r" b="b" t="t" l="l"/>
            <a:pathLst>
              <a:path h="3108143" w="8574187">
                <a:moveTo>
                  <a:pt x="0" y="0"/>
                </a:moveTo>
                <a:lnTo>
                  <a:pt x="8574187" y="0"/>
                </a:lnTo>
                <a:lnTo>
                  <a:pt x="8574187" y="3108142"/>
                </a:lnTo>
                <a:lnTo>
                  <a:pt x="0" y="3108142"/>
                </a:lnTo>
                <a:lnTo>
                  <a:pt x="0" y="0"/>
                </a:lnTo>
                <a:close/>
              </a:path>
            </a:pathLst>
          </a:custGeom>
          <a:blipFill>
            <a:blip r:embed="rId4"/>
            <a:stretch>
              <a:fillRect l="0" t="0" r="0" b="0"/>
            </a:stretch>
          </a:blipFill>
        </p:spPr>
      </p:sp>
      <p:sp>
        <p:nvSpPr>
          <p:cNvPr name="Freeform 5" id="5"/>
          <p:cNvSpPr/>
          <p:nvPr/>
        </p:nvSpPr>
        <p:spPr>
          <a:xfrm flipH="false" flipV="false" rot="0">
            <a:off x="6684460" y="2933977"/>
            <a:ext cx="4053823" cy="2920767"/>
          </a:xfrm>
          <a:custGeom>
            <a:avLst/>
            <a:gdLst/>
            <a:ahLst/>
            <a:cxnLst/>
            <a:rect r="r" b="b" t="t" l="l"/>
            <a:pathLst>
              <a:path h="2920767" w="4053823">
                <a:moveTo>
                  <a:pt x="0" y="0"/>
                </a:moveTo>
                <a:lnTo>
                  <a:pt x="4053823" y="0"/>
                </a:lnTo>
                <a:lnTo>
                  <a:pt x="4053823" y="2920767"/>
                </a:lnTo>
                <a:lnTo>
                  <a:pt x="0" y="2920767"/>
                </a:lnTo>
                <a:lnTo>
                  <a:pt x="0" y="0"/>
                </a:lnTo>
                <a:close/>
              </a:path>
            </a:pathLst>
          </a:custGeom>
          <a:blipFill>
            <a:blip r:embed="rId5"/>
            <a:stretch>
              <a:fillRect l="0" t="0" r="0" b="0"/>
            </a:stretch>
          </a:blipFill>
        </p:spPr>
      </p:sp>
      <p:sp>
        <p:nvSpPr>
          <p:cNvPr name="Freeform 6" id="6"/>
          <p:cNvSpPr/>
          <p:nvPr/>
        </p:nvSpPr>
        <p:spPr>
          <a:xfrm flipH="false" flipV="false" rot="0">
            <a:off x="6684460" y="5929871"/>
            <a:ext cx="4053823" cy="4219850"/>
          </a:xfrm>
          <a:custGeom>
            <a:avLst/>
            <a:gdLst/>
            <a:ahLst/>
            <a:cxnLst/>
            <a:rect r="r" b="b" t="t" l="l"/>
            <a:pathLst>
              <a:path h="4219850" w="4053823">
                <a:moveTo>
                  <a:pt x="0" y="0"/>
                </a:moveTo>
                <a:lnTo>
                  <a:pt x="4053823" y="0"/>
                </a:lnTo>
                <a:lnTo>
                  <a:pt x="4053823" y="4219851"/>
                </a:lnTo>
                <a:lnTo>
                  <a:pt x="0" y="4219851"/>
                </a:lnTo>
                <a:lnTo>
                  <a:pt x="0" y="0"/>
                </a:lnTo>
                <a:close/>
              </a:path>
            </a:pathLst>
          </a:custGeom>
          <a:blipFill>
            <a:blip r:embed="rId6"/>
            <a:stretch>
              <a:fillRect l="0" t="0" r="0" b="0"/>
            </a:stretch>
          </a:blipFill>
        </p:spPr>
      </p:sp>
      <p:sp>
        <p:nvSpPr>
          <p:cNvPr name="Freeform 7" id="7"/>
          <p:cNvSpPr/>
          <p:nvPr/>
        </p:nvSpPr>
        <p:spPr>
          <a:xfrm flipH="false" flipV="false" rot="0">
            <a:off x="10949417" y="5929871"/>
            <a:ext cx="5024365" cy="4219850"/>
          </a:xfrm>
          <a:custGeom>
            <a:avLst/>
            <a:gdLst/>
            <a:ahLst/>
            <a:cxnLst/>
            <a:rect r="r" b="b" t="t" l="l"/>
            <a:pathLst>
              <a:path h="4219850" w="5024365">
                <a:moveTo>
                  <a:pt x="0" y="0"/>
                </a:moveTo>
                <a:lnTo>
                  <a:pt x="5024365" y="0"/>
                </a:lnTo>
                <a:lnTo>
                  <a:pt x="5024365" y="4219851"/>
                </a:lnTo>
                <a:lnTo>
                  <a:pt x="0" y="4219851"/>
                </a:lnTo>
                <a:lnTo>
                  <a:pt x="0" y="0"/>
                </a:lnTo>
                <a:close/>
              </a:path>
            </a:pathLst>
          </a:custGeom>
          <a:blipFill>
            <a:blip r:embed="rId7"/>
            <a:stretch>
              <a:fillRect l="-2715" t="0" r="-2715" b="0"/>
            </a:stretch>
          </a:blipFill>
        </p:spPr>
      </p:sp>
      <p:sp>
        <p:nvSpPr>
          <p:cNvPr name="Freeform 8" id="8"/>
          <p:cNvSpPr/>
          <p:nvPr/>
        </p:nvSpPr>
        <p:spPr>
          <a:xfrm flipH="false" flipV="false" rot="0">
            <a:off x="10970495" y="3014238"/>
            <a:ext cx="5024365" cy="2760246"/>
          </a:xfrm>
          <a:custGeom>
            <a:avLst/>
            <a:gdLst/>
            <a:ahLst/>
            <a:cxnLst/>
            <a:rect r="r" b="b" t="t" l="l"/>
            <a:pathLst>
              <a:path h="2760246" w="5024365">
                <a:moveTo>
                  <a:pt x="0" y="0"/>
                </a:moveTo>
                <a:lnTo>
                  <a:pt x="5024366" y="0"/>
                </a:lnTo>
                <a:lnTo>
                  <a:pt x="5024366" y="2760245"/>
                </a:lnTo>
                <a:lnTo>
                  <a:pt x="0" y="2760245"/>
                </a:lnTo>
                <a:lnTo>
                  <a:pt x="0" y="0"/>
                </a:lnTo>
                <a:close/>
              </a:path>
            </a:pathLst>
          </a:custGeom>
          <a:blipFill>
            <a:blip r:embed="rId8"/>
            <a:stretch>
              <a:fillRect l="-4153" t="0" r="-4153" b="-3067"/>
            </a:stretch>
          </a:blipFill>
        </p:spPr>
      </p:sp>
      <p:sp>
        <p:nvSpPr>
          <p:cNvPr name="TextBox 9" id="9"/>
          <p:cNvSpPr txBox="true"/>
          <p:nvPr/>
        </p:nvSpPr>
        <p:spPr>
          <a:xfrm rot="0">
            <a:off x="7940551" y="605039"/>
            <a:ext cx="6017732" cy="1565589"/>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RESULTS </a:t>
            </a:r>
          </a:p>
        </p:txBody>
      </p:sp>
      <p:sp>
        <p:nvSpPr>
          <p:cNvPr name="TextBox 10" id="10"/>
          <p:cNvSpPr txBox="true"/>
          <p:nvPr/>
        </p:nvSpPr>
        <p:spPr>
          <a:xfrm rot="0">
            <a:off x="16421303" y="85714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
        <p:nvSpPr>
          <p:cNvPr name="TextBox 11" id="11"/>
          <p:cNvSpPr txBox="true"/>
          <p:nvPr/>
        </p:nvSpPr>
        <p:spPr>
          <a:xfrm rot="0">
            <a:off x="9872558" y="1999892"/>
            <a:ext cx="2195874" cy="857885"/>
          </a:xfrm>
          <a:prstGeom prst="rect">
            <a:avLst/>
          </a:prstGeom>
        </p:spPr>
        <p:txBody>
          <a:bodyPr anchor="t" rtlCol="false" tIns="0" lIns="0" bIns="0" rIns="0">
            <a:spAutoFit/>
          </a:bodyPr>
          <a:lstStyle/>
          <a:p>
            <a:pPr algn="ctr">
              <a:lnSpc>
                <a:spcPts val="6399"/>
              </a:lnSpc>
            </a:pPr>
            <a:r>
              <a:rPr lang="en-US" b="true" sz="6399">
                <a:solidFill>
                  <a:srgbClr val="8E44AD"/>
                </a:solidFill>
                <a:latin typeface="Big Shoulders Display Bold"/>
                <a:ea typeface="Big Shoulders Display Bold"/>
                <a:cs typeface="Big Shoulders Display Bold"/>
                <a:sym typeface="Big Shoulders Display Bold"/>
              </a:rPr>
              <a:t>VGG16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379971" y="3579100"/>
            <a:ext cx="6854881" cy="6985866"/>
          </a:xfrm>
          <a:custGeom>
            <a:avLst/>
            <a:gdLst/>
            <a:ahLst/>
            <a:cxnLst/>
            <a:rect r="r" b="b" t="t" l="l"/>
            <a:pathLst>
              <a:path h="6985866" w="6854881">
                <a:moveTo>
                  <a:pt x="0" y="0"/>
                </a:moveTo>
                <a:lnTo>
                  <a:pt x="6854881" y="0"/>
                </a:lnTo>
                <a:lnTo>
                  <a:pt x="6854881" y="6985866"/>
                </a:lnTo>
                <a:lnTo>
                  <a:pt x="0" y="6985866"/>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539084" y="4960743"/>
            <a:ext cx="8574187" cy="3108143"/>
          </a:xfrm>
          <a:custGeom>
            <a:avLst/>
            <a:gdLst/>
            <a:ahLst/>
            <a:cxnLst/>
            <a:rect r="r" b="b" t="t" l="l"/>
            <a:pathLst>
              <a:path h="3108143" w="8574187">
                <a:moveTo>
                  <a:pt x="0" y="0"/>
                </a:moveTo>
                <a:lnTo>
                  <a:pt x="8574187" y="0"/>
                </a:lnTo>
                <a:lnTo>
                  <a:pt x="8574187" y="3108142"/>
                </a:lnTo>
                <a:lnTo>
                  <a:pt x="0" y="3108142"/>
                </a:lnTo>
                <a:lnTo>
                  <a:pt x="0" y="0"/>
                </a:lnTo>
                <a:close/>
              </a:path>
            </a:pathLst>
          </a:custGeom>
          <a:blipFill>
            <a:blip r:embed="rId4"/>
            <a:stretch>
              <a:fillRect l="0" t="0" r="0" b="0"/>
            </a:stretch>
          </a:blipFill>
        </p:spPr>
      </p:sp>
      <p:sp>
        <p:nvSpPr>
          <p:cNvPr name="Freeform 5" id="5"/>
          <p:cNvSpPr/>
          <p:nvPr/>
        </p:nvSpPr>
        <p:spPr>
          <a:xfrm flipH="false" flipV="false" rot="0">
            <a:off x="6684460" y="2953417"/>
            <a:ext cx="4099980" cy="2880814"/>
          </a:xfrm>
          <a:custGeom>
            <a:avLst/>
            <a:gdLst/>
            <a:ahLst/>
            <a:cxnLst/>
            <a:rect r="r" b="b" t="t" l="l"/>
            <a:pathLst>
              <a:path h="2880814" w="4099980">
                <a:moveTo>
                  <a:pt x="0" y="0"/>
                </a:moveTo>
                <a:lnTo>
                  <a:pt x="4099980" y="0"/>
                </a:lnTo>
                <a:lnTo>
                  <a:pt x="4099980" y="2880814"/>
                </a:lnTo>
                <a:lnTo>
                  <a:pt x="0" y="2880814"/>
                </a:lnTo>
                <a:lnTo>
                  <a:pt x="0" y="0"/>
                </a:lnTo>
                <a:close/>
              </a:path>
            </a:pathLst>
          </a:custGeom>
          <a:blipFill>
            <a:blip r:embed="rId5"/>
            <a:stretch>
              <a:fillRect l="0" t="0" r="0" b="-7339"/>
            </a:stretch>
          </a:blipFill>
        </p:spPr>
      </p:sp>
      <p:sp>
        <p:nvSpPr>
          <p:cNvPr name="Freeform 6" id="6"/>
          <p:cNvSpPr/>
          <p:nvPr/>
        </p:nvSpPr>
        <p:spPr>
          <a:xfrm flipH="false" flipV="false" rot="0">
            <a:off x="10993990" y="2953417"/>
            <a:ext cx="5471886" cy="2782845"/>
          </a:xfrm>
          <a:custGeom>
            <a:avLst/>
            <a:gdLst/>
            <a:ahLst/>
            <a:cxnLst/>
            <a:rect r="r" b="b" t="t" l="l"/>
            <a:pathLst>
              <a:path h="2782845" w="5471886">
                <a:moveTo>
                  <a:pt x="0" y="0"/>
                </a:moveTo>
                <a:lnTo>
                  <a:pt x="5471885" y="0"/>
                </a:lnTo>
                <a:lnTo>
                  <a:pt x="5471885" y="2782845"/>
                </a:lnTo>
                <a:lnTo>
                  <a:pt x="0" y="2782845"/>
                </a:lnTo>
                <a:lnTo>
                  <a:pt x="0" y="0"/>
                </a:lnTo>
                <a:close/>
              </a:path>
            </a:pathLst>
          </a:custGeom>
          <a:blipFill>
            <a:blip r:embed="rId6"/>
            <a:stretch>
              <a:fillRect l="0" t="0" r="0" b="0"/>
            </a:stretch>
          </a:blipFill>
        </p:spPr>
      </p:sp>
      <p:sp>
        <p:nvSpPr>
          <p:cNvPr name="Freeform 7" id="7"/>
          <p:cNvSpPr/>
          <p:nvPr/>
        </p:nvSpPr>
        <p:spPr>
          <a:xfrm flipH="false" flipV="false" rot="0">
            <a:off x="6684460" y="5929481"/>
            <a:ext cx="4029889" cy="4219850"/>
          </a:xfrm>
          <a:custGeom>
            <a:avLst/>
            <a:gdLst/>
            <a:ahLst/>
            <a:cxnLst/>
            <a:rect r="r" b="b" t="t" l="l"/>
            <a:pathLst>
              <a:path h="4219850" w="4029889">
                <a:moveTo>
                  <a:pt x="0" y="0"/>
                </a:moveTo>
                <a:lnTo>
                  <a:pt x="4029889" y="0"/>
                </a:lnTo>
                <a:lnTo>
                  <a:pt x="4029889" y="4219850"/>
                </a:lnTo>
                <a:lnTo>
                  <a:pt x="0" y="4219850"/>
                </a:lnTo>
                <a:lnTo>
                  <a:pt x="0" y="0"/>
                </a:lnTo>
                <a:close/>
              </a:path>
            </a:pathLst>
          </a:custGeom>
          <a:blipFill>
            <a:blip r:embed="rId7"/>
            <a:stretch>
              <a:fillRect l="0" t="0" r="0" b="0"/>
            </a:stretch>
          </a:blipFill>
        </p:spPr>
      </p:sp>
      <p:sp>
        <p:nvSpPr>
          <p:cNvPr name="Freeform 8" id="8"/>
          <p:cNvSpPr/>
          <p:nvPr/>
        </p:nvSpPr>
        <p:spPr>
          <a:xfrm flipH="false" flipV="false" rot="0">
            <a:off x="10904845" y="5929481"/>
            <a:ext cx="5325962" cy="4219460"/>
          </a:xfrm>
          <a:custGeom>
            <a:avLst/>
            <a:gdLst/>
            <a:ahLst/>
            <a:cxnLst/>
            <a:rect r="r" b="b" t="t" l="l"/>
            <a:pathLst>
              <a:path h="4219460" w="5325962">
                <a:moveTo>
                  <a:pt x="0" y="0"/>
                </a:moveTo>
                <a:lnTo>
                  <a:pt x="5325962" y="0"/>
                </a:lnTo>
                <a:lnTo>
                  <a:pt x="5325962" y="4219460"/>
                </a:lnTo>
                <a:lnTo>
                  <a:pt x="0" y="4219460"/>
                </a:lnTo>
                <a:lnTo>
                  <a:pt x="0" y="0"/>
                </a:lnTo>
                <a:close/>
              </a:path>
            </a:pathLst>
          </a:custGeom>
          <a:blipFill>
            <a:blip r:embed="rId8"/>
            <a:stretch>
              <a:fillRect l="0" t="0" r="0" b="0"/>
            </a:stretch>
          </a:blipFill>
        </p:spPr>
      </p:sp>
      <p:sp>
        <p:nvSpPr>
          <p:cNvPr name="TextBox 9" id="9"/>
          <p:cNvSpPr txBox="true"/>
          <p:nvPr/>
        </p:nvSpPr>
        <p:spPr>
          <a:xfrm rot="0">
            <a:off x="7940551" y="605039"/>
            <a:ext cx="6017732" cy="1565589"/>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RESULTS </a:t>
            </a:r>
          </a:p>
        </p:txBody>
      </p:sp>
      <p:sp>
        <p:nvSpPr>
          <p:cNvPr name="TextBox 10" id="10"/>
          <p:cNvSpPr txBox="true"/>
          <p:nvPr/>
        </p:nvSpPr>
        <p:spPr>
          <a:xfrm rot="0">
            <a:off x="16766041" y="884342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
        <p:nvSpPr>
          <p:cNvPr name="TextBox 11" id="11"/>
          <p:cNvSpPr txBox="true"/>
          <p:nvPr/>
        </p:nvSpPr>
        <p:spPr>
          <a:xfrm rot="0">
            <a:off x="9872558" y="1999892"/>
            <a:ext cx="2830155" cy="857885"/>
          </a:xfrm>
          <a:prstGeom prst="rect">
            <a:avLst/>
          </a:prstGeom>
        </p:spPr>
        <p:txBody>
          <a:bodyPr anchor="t" rtlCol="false" tIns="0" lIns="0" bIns="0" rIns="0">
            <a:spAutoFit/>
          </a:bodyPr>
          <a:lstStyle/>
          <a:p>
            <a:pPr algn="ctr">
              <a:lnSpc>
                <a:spcPts val="6399"/>
              </a:lnSpc>
            </a:pPr>
            <a:r>
              <a:rPr lang="en-US" b="true" sz="6399">
                <a:solidFill>
                  <a:srgbClr val="8E44AD"/>
                </a:solidFill>
                <a:latin typeface="Big Shoulders Display Bold"/>
                <a:ea typeface="Big Shoulders Display Bold"/>
                <a:cs typeface="Big Shoulders Display Bold"/>
                <a:sym typeface="Big Shoulders Display Bold"/>
              </a:rPr>
              <a:t>RESNET18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DAGX7szQx4U</dc:identifier>
  <dcterms:modified xsi:type="dcterms:W3CDTF">2011-08-01T06:04:30Z</dcterms:modified>
  <cp:revision>1</cp:revision>
  <dc:title>Purple Futuristic Modern Artificial Intelligence Project Presentation</dc:title>
</cp:coreProperties>
</file>